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270" r:id="rId3"/>
    <p:sldId id="273" r:id="rId4"/>
    <p:sldId id="277" r:id="rId5"/>
    <p:sldId id="257" r:id="rId6"/>
    <p:sldId id="258" r:id="rId7"/>
    <p:sldId id="262" r:id="rId8"/>
    <p:sldId id="275" r:id="rId9"/>
    <p:sldId id="260" r:id="rId10"/>
    <p:sldId id="263" r:id="rId11"/>
    <p:sldId id="276" r:id="rId12"/>
    <p:sldId id="264" r:id="rId13"/>
    <p:sldId id="274" r:id="rId14"/>
    <p:sldId id="268" r:id="rId15"/>
    <p:sldId id="269" r:id="rId16"/>
  </p:sldIdLst>
  <p:sldSz cx="12192000" cy="6858000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3345"/>
    <a:srgbClr val="B81A47"/>
    <a:srgbClr val="D2A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3352E-238A-4607-B0FB-511E3F21071E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9D05C-8DD2-4400-84E9-472A11F6250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08482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F43249-6B91-421B-A83F-1EA96D66DA72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624EEF-D0AD-43D2-852D-FF2431EEFE01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272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3249-6B91-421B-A83F-1EA96D66DA72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4EEF-D0AD-43D2-852D-FF2431EEFE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551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3249-6B91-421B-A83F-1EA96D66DA72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4EEF-D0AD-43D2-852D-FF2431EEFE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8732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3249-6B91-421B-A83F-1EA96D66DA72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4EEF-D0AD-43D2-852D-FF2431EEFE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3480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3249-6B91-421B-A83F-1EA96D66DA72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4EEF-D0AD-43D2-852D-FF2431EEFE01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131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3249-6B91-421B-A83F-1EA96D66DA72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4EEF-D0AD-43D2-852D-FF2431EEFE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5707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3249-6B91-421B-A83F-1EA96D66DA72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4EEF-D0AD-43D2-852D-FF2431EEFE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4103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3249-6B91-421B-A83F-1EA96D66DA72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4EEF-D0AD-43D2-852D-FF2431EEFE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61093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3249-6B91-421B-A83F-1EA96D66DA72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4EEF-D0AD-43D2-852D-FF2431EEFE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1172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3249-6B91-421B-A83F-1EA96D66DA72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4EEF-D0AD-43D2-852D-FF2431EEFE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4654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3249-6B91-421B-A83F-1EA96D66DA72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4EEF-D0AD-43D2-852D-FF2431EEFE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1492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4F43249-6B91-421B-A83F-1EA96D66DA72}" type="datetimeFigureOut">
              <a:rPr lang="bg-BG" smtClean="0"/>
              <a:pPr/>
              <a:t>15.2.2016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7624EEF-D0AD-43D2-852D-FF2431EEFE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7476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tanimir.h@npo.b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442" y="0"/>
            <a:ext cx="9829995" cy="2387600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ЗЕЛЕН ПАЦИЕНТСКИ ЦЕНТЪР – ПРИНОС ЗА ПО-ЕКОЛОГИЧНА СТОЛИЦА</a:t>
            </a:r>
            <a:endParaRPr lang="bg-BG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1440" y="2606358"/>
            <a:ext cx="9144000" cy="1655762"/>
          </a:xfrm>
        </p:spPr>
        <p:txBody>
          <a:bodyPr/>
          <a:lstStyle/>
          <a:p>
            <a:r>
              <a:rPr lang="bg-BG" sz="3200" b="1" dirty="0" smtClean="0">
                <a:solidFill>
                  <a:srgbClr val="9F3345"/>
                </a:solidFill>
              </a:rPr>
              <a:t>Национален пациентски център</a:t>
            </a: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4270" y="3778748"/>
            <a:ext cx="3777803" cy="28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1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39" y="380146"/>
            <a:ext cx="10393369" cy="1356360"/>
          </a:xfrm>
        </p:spPr>
        <p:txBody>
          <a:bodyPr>
            <a:normAutofit/>
          </a:bodyPr>
          <a:lstStyle/>
          <a:p>
            <a:pPr algn="ctr"/>
            <a:r>
              <a:rPr lang="bg-BG" sz="4300" dirty="0" smtClean="0">
                <a:solidFill>
                  <a:srgbClr val="D2A000"/>
                </a:solidFill>
              </a:rPr>
              <a:t>Изграждане на </a:t>
            </a:r>
            <a:br>
              <a:rPr lang="bg-BG" sz="4300" dirty="0" smtClean="0">
                <a:solidFill>
                  <a:srgbClr val="D2A000"/>
                </a:solidFill>
              </a:rPr>
            </a:br>
            <a:r>
              <a:rPr lang="bg-BG" sz="4300" dirty="0" smtClean="0">
                <a:solidFill>
                  <a:srgbClr val="D2A000"/>
                </a:solidFill>
              </a:rPr>
              <a:t>спортна инфраструктура</a:t>
            </a:r>
            <a:endParaRPr lang="bg-BG" sz="4300" dirty="0">
              <a:solidFill>
                <a:srgbClr val="D2A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722" y="2254833"/>
            <a:ext cx="10859278" cy="4528522"/>
          </a:xfrm>
        </p:spPr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Изграждане на спортни площадки за индивидуални и групови спортни занимания</a:t>
            </a:r>
          </a:p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Изграждане на площадки, пригодени за хора с увреждания</a:t>
            </a:r>
          </a:p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Изграждане на закрити спортни площадки</a:t>
            </a:r>
          </a:p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Площадките ще позволят провеждането на множество спортни събития, турнири и олимпиади</a:t>
            </a:r>
            <a:endParaRPr lang="bg-BG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6245" y="5048518"/>
            <a:ext cx="9089486" cy="1335697"/>
            <a:chOff x="926865" y="5340603"/>
            <a:chExt cx="8774650" cy="10809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358" r="75618" b="63269"/>
            <a:stretch/>
          </p:blipFill>
          <p:spPr>
            <a:xfrm>
              <a:off x="926865" y="5439374"/>
              <a:ext cx="768496" cy="8682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275" t="10358" r="50696" b="63033"/>
            <a:stretch/>
          </p:blipFill>
          <p:spPr>
            <a:xfrm>
              <a:off x="4132117" y="5468853"/>
              <a:ext cx="757382" cy="8759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7549" r="75618" b="4208"/>
            <a:stretch/>
          </p:blipFill>
          <p:spPr>
            <a:xfrm>
              <a:off x="3166720" y="5452313"/>
              <a:ext cx="768496" cy="9297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9412" r="76937" b="33854"/>
            <a:stretch/>
          </p:blipFill>
          <p:spPr>
            <a:xfrm>
              <a:off x="2114165" y="5465647"/>
              <a:ext cx="726934" cy="8800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987" t="10919" r="25570" b="62720"/>
            <a:stretch/>
          </p:blipFill>
          <p:spPr>
            <a:xfrm>
              <a:off x="5983467" y="5340603"/>
              <a:ext cx="738908" cy="86778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275" t="67528" r="50696" b="4208"/>
            <a:stretch/>
          </p:blipFill>
          <p:spPr>
            <a:xfrm>
              <a:off x="5121838" y="5491077"/>
              <a:ext cx="757382" cy="93046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266" t="38223" b="34000"/>
            <a:stretch/>
          </p:blipFill>
          <p:spPr>
            <a:xfrm>
              <a:off x="8984971" y="5448488"/>
              <a:ext cx="716544" cy="9144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987" t="67020" r="25570" b="4362"/>
            <a:stretch/>
          </p:blipFill>
          <p:spPr>
            <a:xfrm>
              <a:off x="6930870" y="5465647"/>
              <a:ext cx="738908" cy="94210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194" t="10358" b="62719"/>
            <a:stretch/>
          </p:blipFill>
          <p:spPr>
            <a:xfrm>
              <a:off x="7966527" y="5493541"/>
              <a:ext cx="781853" cy="88632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20" y="362778"/>
            <a:ext cx="960225" cy="11171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2743" y="506261"/>
            <a:ext cx="3113314" cy="8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7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7472"/>
            <a:ext cx="9868437" cy="1090411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/>
              <a:t>ЗЕЛЕНАТА СГРАДА И ПЛОЩАДКИТЕ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820" y="1159099"/>
            <a:ext cx="6817216" cy="5112912"/>
          </a:xfrm>
        </p:spPr>
      </p:pic>
    </p:spTree>
    <p:extLst>
      <p:ext uri="{BB962C8B-B14F-4D97-AF65-F5344CB8AC3E}">
        <p14:creationId xmlns:p14="http://schemas.microsoft.com/office/powerpoint/2010/main" xmlns="" val="20598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9208" y="362778"/>
            <a:ext cx="12017829" cy="135636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>
                <a:solidFill>
                  <a:srgbClr val="D2A000"/>
                </a:solidFill>
              </a:rPr>
              <a:t>Образователни и  </a:t>
            </a:r>
            <a:br>
              <a:rPr lang="bg-BG" dirty="0" smtClean="0">
                <a:solidFill>
                  <a:srgbClr val="D2A000"/>
                </a:solidFill>
              </a:rPr>
            </a:br>
            <a:r>
              <a:rPr lang="bg-BG" dirty="0" smtClean="0">
                <a:solidFill>
                  <a:srgbClr val="D2A000"/>
                </a:solidFill>
              </a:rPr>
              <a:t>информационни дейности</a:t>
            </a:r>
            <a:endParaRPr lang="bg-BG" dirty="0">
              <a:solidFill>
                <a:srgbClr val="D2A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786" y="1862417"/>
            <a:ext cx="10554629" cy="4038600"/>
          </a:xfrm>
        </p:spPr>
        <p:txBody>
          <a:bodyPr>
            <a:normAutofit/>
          </a:bodyPr>
          <a:lstStyle/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Здравна библиотека, пригодена и за незрящи хора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Информационен център за пациенти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Зала за семинари и обучения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Изнесени уроци по екология, околна среда и здраве за ученици</a:t>
            </a:r>
          </a:p>
          <a:p>
            <a:pPr lvl="1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центъра ще бъдат провеждани обучения,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еминари и уебинари,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езплатни консултации и други информационни и образователни дейности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Култура на разделно събиране на отпадъци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20" y="362778"/>
            <a:ext cx="960225" cy="1117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5421" y="362778"/>
            <a:ext cx="3113314" cy="830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52" y="4365938"/>
            <a:ext cx="3938570" cy="21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3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solidFill>
                  <a:srgbClr val="D2A000"/>
                </a:solidFill>
              </a:rPr>
              <a:t>Зелената сграда</a:t>
            </a:r>
            <a:endParaRPr lang="bg-BG" dirty="0">
              <a:solidFill>
                <a:srgbClr val="D2A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132" y="1999097"/>
            <a:ext cx="9872871" cy="1104711"/>
          </a:xfrm>
        </p:spPr>
        <p:txBody>
          <a:bodyPr/>
          <a:lstStyle/>
          <a:p>
            <a:pPr marL="274320" lvl="1" indent="0">
              <a:buNone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НПО, съвместно с Община Подуяне, ще кандидатства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пред различни фондове и програми с проекти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за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74320" lvl="1" indent="0">
              <a:buNone/>
            </a:pP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20" y="362778"/>
            <a:ext cx="960225" cy="1117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5421" y="362778"/>
            <a:ext cx="3113314" cy="830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2921" y="3181080"/>
            <a:ext cx="4337943" cy="3032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026" y="2956639"/>
            <a:ext cx="69191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- Цялостен 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ремонт и реновация на сградата</a:t>
            </a:r>
          </a:p>
          <a:p>
            <a:pPr lvl="2"/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- Осигуряване 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енергийната ефективност на сградата</a:t>
            </a:r>
          </a:p>
          <a:p>
            <a:pPr lvl="2"/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- Изграждане 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на възобновяеми източници на енергия – комбиниран цикъл от слънчеви </a:t>
            </a:r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панели</a:t>
            </a:r>
            <a:endParaRPr lang="bg-BG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bg-BG" sz="2200" dirty="0" smtClean="0">
                <a:solidFill>
                  <a:schemeClr val="accent1">
                    <a:lumMod val="50000"/>
                  </a:schemeClr>
                </a:solidFill>
              </a:rPr>
              <a:t>- Въвеждане 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</a:rPr>
              <a:t>на мерки за борба с парниковите емисии и въглеродния диоксид</a:t>
            </a:r>
            <a:endParaRPr lang="bg-B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90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20" y="278168"/>
            <a:ext cx="9875520" cy="135636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rgbClr val="D2A000"/>
                </a:solidFill>
              </a:rPr>
              <a:t>Привличане на партньори</a:t>
            </a:r>
            <a:endParaRPr lang="bg-BG" dirty="0">
              <a:solidFill>
                <a:srgbClr val="D2A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51" y="1862622"/>
            <a:ext cx="10849925" cy="45253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Национална пациентска организация е отворена към други „зелени“ партньорства с организации , които се борят за по-чиста околна среда и по-добър въздух за жителите на града ни</a:t>
            </a:r>
            <a:endParaRPr lang="bg-BG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20" y="362779"/>
            <a:ext cx="892019" cy="1037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8394" y="467625"/>
            <a:ext cx="2709802" cy="722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2602" y="2832278"/>
            <a:ext cx="3773511" cy="37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52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654" y="1656184"/>
            <a:ext cx="9872871" cy="4038600"/>
          </a:xfrm>
        </p:spPr>
        <p:txBody>
          <a:bodyPr/>
          <a:lstStyle/>
          <a:p>
            <a:pPr marL="0" indent="0" algn="ctr">
              <a:buNone/>
            </a:pPr>
            <a:r>
              <a:rPr lang="bg-BG" sz="3600" dirty="0" smtClean="0">
                <a:solidFill>
                  <a:schemeClr val="accent1">
                    <a:lumMod val="50000"/>
                  </a:schemeClr>
                </a:solidFill>
              </a:rPr>
              <a:t>Благодаря за вниманието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endParaRPr lang="en-US" dirty="0" smtClean="0"/>
          </a:p>
          <a:p>
            <a:endParaRPr lang="bg-BG" dirty="0" smtClean="0"/>
          </a:p>
          <a:p>
            <a:pPr marL="0" indent="0" algn="ctr">
              <a:buNone/>
            </a:pPr>
            <a:r>
              <a:rPr lang="bg-BG" dirty="0">
                <a:solidFill>
                  <a:srgbClr val="D2A000"/>
                </a:solidFill>
              </a:rPr>
              <a:t>д</a:t>
            </a:r>
            <a:r>
              <a:rPr lang="bg-BG" dirty="0" smtClean="0">
                <a:solidFill>
                  <a:srgbClr val="D2A000"/>
                </a:solidFill>
              </a:rPr>
              <a:t>-р Станимир </a:t>
            </a:r>
            <a:r>
              <a:rPr lang="bg-BG" dirty="0" err="1" smtClean="0">
                <a:solidFill>
                  <a:srgbClr val="D2A000"/>
                </a:solidFill>
              </a:rPr>
              <a:t>Хасърджиев</a:t>
            </a:r>
            <a:endParaRPr lang="bg-BG" dirty="0" smtClean="0">
              <a:solidFill>
                <a:srgbClr val="D2A000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rgbClr val="FFC000"/>
                </a:solidFill>
                <a:hlinkClick r:id="rId2"/>
              </a:rPr>
              <a:t>s</a:t>
            </a:r>
            <a:r>
              <a:rPr lang="en-US" smtClean="0">
                <a:solidFill>
                  <a:srgbClr val="FFC000"/>
                </a:solidFill>
                <a:hlinkClick r:id="rId2"/>
              </a:rPr>
              <a:t>tanimir.h@npo.bg</a:t>
            </a:r>
            <a:endParaRPr lang="bg-BG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D2A000"/>
                </a:solidFill>
              </a:rPr>
              <a:t>www.npo.bg</a:t>
            </a:r>
          </a:p>
          <a:p>
            <a:pPr marL="0" indent="0" algn="ctr">
              <a:buNone/>
            </a:pPr>
            <a:r>
              <a:rPr lang="bg-BG" dirty="0" smtClean="0">
                <a:solidFill>
                  <a:srgbClr val="D2A000"/>
                </a:solidFill>
              </a:rPr>
              <a:t>0879 44 99 91</a:t>
            </a:r>
            <a:endParaRPr lang="bg-BG" dirty="0">
              <a:solidFill>
                <a:srgbClr val="D2A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20" y="362778"/>
            <a:ext cx="960225" cy="1117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5421" y="362778"/>
            <a:ext cx="3113314" cy="8302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2" y="4314423"/>
            <a:ext cx="3482161" cy="230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6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19" y="243190"/>
            <a:ext cx="9251303" cy="135636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rgbClr val="D2A000"/>
                </a:solidFill>
              </a:rPr>
              <a:t>Кои сме ние</a:t>
            </a:r>
            <a:endParaRPr lang="bg-BG" dirty="0">
              <a:solidFill>
                <a:srgbClr val="D2A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728"/>
          <a:stretch/>
        </p:blipFill>
        <p:spPr>
          <a:xfrm>
            <a:off x="1981220" y="1839557"/>
            <a:ext cx="7601917" cy="4068145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5421" y="362778"/>
            <a:ext cx="3113314" cy="830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06" y="243190"/>
            <a:ext cx="960225" cy="11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9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73" y="307466"/>
            <a:ext cx="9875520" cy="135636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rgbClr val="D2A000"/>
                </a:solidFill>
              </a:rPr>
              <a:t>НАЧАЛОТО</a:t>
            </a:r>
            <a:endParaRPr lang="bg-BG" dirty="0">
              <a:solidFill>
                <a:srgbClr val="D2A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73" y="1823513"/>
            <a:ext cx="6947758" cy="3670769"/>
          </a:xfrm>
        </p:spPr>
        <p:txBody>
          <a:bodyPr>
            <a:normAutofit/>
          </a:bodyPr>
          <a:lstStyle/>
          <a:p>
            <a:r>
              <a:rPr lang="bg-BG" sz="2300" dirty="0" smtClean="0">
                <a:solidFill>
                  <a:schemeClr val="accent1">
                    <a:lumMod val="50000"/>
                  </a:schemeClr>
                </a:solidFill>
              </a:rPr>
              <a:t>С решение на </a:t>
            </a:r>
            <a:r>
              <a:rPr lang="bg-BG" sz="2300" dirty="0">
                <a:solidFill>
                  <a:schemeClr val="accent1">
                    <a:lumMod val="50000"/>
                  </a:schemeClr>
                </a:solidFill>
              </a:rPr>
              <a:t>Столичен общински </a:t>
            </a:r>
            <a:r>
              <a:rPr lang="bg-BG" sz="2300" dirty="0" smtClean="0">
                <a:solidFill>
                  <a:schemeClr val="accent1">
                    <a:lumMod val="50000"/>
                  </a:schemeClr>
                </a:solidFill>
              </a:rPr>
              <a:t>съвет, </a:t>
            </a:r>
            <a:r>
              <a:rPr lang="bg-BG" sz="2300" dirty="0">
                <a:solidFill>
                  <a:schemeClr val="accent1">
                    <a:lumMod val="50000"/>
                  </a:schemeClr>
                </a:solidFill>
              </a:rPr>
              <a:t>за създаване на Национален пациентски център, бяха предоставени за безвъзмездно ползване на НПО:</a:t>
            </a:r>
          </a:p>
          <a:p>
            <a:pPr lvl="1"/>
            <a:r>
              <a:rPr lang="bg-BG" sz="2300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рети етаж от триетажна сграда (бивше 42-ро ОУ), състоящ се от 15 стаи, санитарен възел, коридори и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фоайе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със застроена площ от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780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кв.м;</a:t>
            </a:r>
            <a:endParaRPr lang="bg-BG" sz="23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физкултурен салон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със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застроена площ от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150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кв.м</a:t>
            </a:r>
          </a:p>
          <a:p>
            <a:pPr lvl="1"/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прилежащи спортни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площадки</a:t>
            </a:r>
          </a:p>
          <a:p>
            <a:pPr marL="45720" indent="0">
              <a:buNone/>
            </a:pP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5421" y="362778"/>
            <a:ext cx="3113314" cy="830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20" y="362778"/>
            <a:ext cx="960225" cy="1117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570" y="1719139"/>
            <a:ext cx="4552816" cy="341461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82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solidFill>
                  <a:srgbClr val="D2A000"/>
                </a:solidFill>
              </a:rPr>
              <a:t>ПАРТНЬОРИ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</a:rPr>
              <a:t>Наши партньори в инициативата са </a:t>
            </a:r>
          </a:p>
          <a:p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</a:rPr>
              <a:t>Столична община </a:t>
            </a: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</a:rPr>
              <a:t>и Район “Подуяне”</a:t>
            </a:r>
          </a:p>
          <a:p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</a:rPr>
              <a:t>Български форум на бизнес лидерите </a:t>
            </a:r>
          </a:p>
          <a:p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</a:rPr>
              <a:t>Министерство </a:t>
            </a: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</a:rPr>
              <a:t>здравеопазването </a:t>
            </a:r>
          </a:p>
          <a:p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</a:rPr>
              <a:t>Комисия </a:t>
            </a: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</a:rPr>
              <a:t>по здравеопазване към Народно </a:t>
            </a: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</a:rPr>
              <a:t>събрание и </a:t>
            </a:r>
          </a:p>
          <a:p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</a:rPr>
              <a:t>Камара на строителите в България </a:t>
            </a:r>
            <a:endParaRPr lang="bg-BG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327" y="336652"/>
            <a:ext cx="960225" cy="1117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2988" y="258274"/>
            <a:ext cx="3113314" cy="830217"/>
          </a:xfrm>
          <a:prstGeom prst="rect">
            <a:avLst/>
          </a:prstGeom>
        </p:spPr>
      </p:pic>
      <p:pic>
        <p:nvPicPr>
          <p:cNvPr id="6" name="Picture 5" descr="bblf_logo_b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303" y="5434693"/>
            <a:ext cx="60960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357944"/>
            <a:ext cx="9875520" cy="135636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rgbClr val="D2A000"/>
                </a:solidFill>
              </a:rPr>
              <a:t>Значимост на проекта</a:t>
            </a:r>
            <a:endParaRPr lang="bg-BG" dirty="0">
              <a:solidFill>
                <a:srgbClr val="D2A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107" y="2092132"/>
            <a:ext cx="10515600" cy="4351338"/>
          </a:xfrm>
        </p:spPr>
        <p:txBody>
          <a:bodyPr>
            <a:normAutofit/>
          </a:bodyPr>
          <a:lstStyle/>
          <a:p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Според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СЗО,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София е столицата с най-замърсен въздух в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Европа</a:t>
            </a:r>
          </a:p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месец август 2014 г.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ЕК стартира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две наказателни процедури срещу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България </a:t>
            </a:r>
          </a:p>
          <a:p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Според официалните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данн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в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София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176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дни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годината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нивото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твърдите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частици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във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въздуха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е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над нормата при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максимално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позволените такива дни -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35</a:t>
            </a:r>
            <a:r>
              <a:rPr lang="bg-BG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bg-BG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Сред причините за замърсяването са: липсата на корпоративна социална отговорност по отношение опазване на околната среда, както и недостатъчната политическа и обществена ангажираност по темата</a:t>
            </a:r>
            <a:r>
              <a:rPr lang="bg-BG" sz="2400" dirty="0">
                <a:solidFill>
                  <a:srgbClr val="FF0000"/>
                </a:solidFill>
              </a:rPr>
              <a:t> </a:t>
            </a:r>
            <a:endParaRPr lang="bg-B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623" y="362776"/>
            <a:ext cx="960225" cy="1117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5462" y="506259"/>
            <a:ext cx="3113314" cy="8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5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20" y="362778"/>
            <a:ext cx="9875520" cy="1204765"/>
          </a:xfrm>
        </p:spPr>
        <p:txBody>
          <a:bodyPr/>
          <a:lstStyle/>
          <a:p>
            <a:pPr algn="ctr"/>
            <a:r>
              <a:rPr lang="bg-BG" dirty="0">
                <a:solidFill>
                  <a:srgbClr val="D2A000"/>
                </a:solidFill>
              </a:rPr>
              <a:t>Значимост на проекта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132" y="1982755"/>
            <a:ext cx="9872871" cy="4038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Според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СЗО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смъртните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случаи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свързани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със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замърсяването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въздуха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са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2400" dirty="0">
                <a:solidFill>
                  <a:schemeClr val="accent2">
                    <a:lumMod val="50000"/>
                  </a:schemeClr>
                </a:solidFill>
              </a:rPr>
              <a:t>най-често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вследствие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от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сърдечно-съдови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заболявания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bg-BG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От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смъртните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случаи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свързани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със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замърсяване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въздуха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открито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40%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починалите от инфаркт</a:t>
            </a:r>
            <a:endParaRPr lang="bg-BG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40%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поради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инсулт</a:t>
            </a:r>
            <a:endParaRPr lang="bg-BG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%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заради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хронична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обструктивна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белодробна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болест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(ХОББ)</a:t>
            </a:r>
            <a:endParaRPr lang="bg-BG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6%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от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рак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белия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дроб</a:t>
            </a:r>
            <a:endParaRPr lang="bg-BG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%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починали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те деца вследствие на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остри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инфекции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долните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дихателни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пътища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bg-BG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20" y="362778"/>
            <a:ext cx="960225" cy="1117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2074" y="506261"/>
            <a:ext cx="3113314" cy="8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9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35" y="391149"/>
            <a:ext cx="8897565" cy="112883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300" dirty="0" smtClean="0">
                <a:solidFill>
                  <a:srgbClr val="D2A000"/>
                </a:solidFill>
              </a:rPr>
              <a:t>Кое е уникалното </a:t>
            </a:r>
            <a:br>
              <a:rPr lang="bg-BG" sz="4300" dirty="0" smtClean="0">
                <a:solidFill>
                  <a:srgbClr val="D2A000"/>
                </a:solidFill>
              </a:rPr>
            </a:br>
            <a:r>
              <a:rPr lang="bg-BG" sz="4300" dirty="0" smtClean="0">
                <a:solidFill>
                  <a:srgbClr val="D2A000"/>
                </a:solidFill>
              </a:rPr>
              <a:t>в този проект?</a:t>
            </a:r>
            <a:endParaRPr lang="bg-BG" sz="4300" dirty="0">
              <a:solidFill>
                <a:srgbClr val="D2A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23" y="1905776"/>
            <a:ext cx="5140061" cy="415937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bg-BG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Първа обществена ЗЕЛЕНА екологична сграда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Съчетание на здравни, образователни, социални и спортни услуги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Насърчаване на индивидуалната, обществена и корпоративна социална отговорност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демонстрационен център за енергийна ефективност и включването на „зелени” мерки в градска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среда</a:t>
            </a:r>
            <a:endParaRPr lang="bg-BG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784" y="1629530"/>
            <a:ext cx="5767985" cy="4325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14" y="269470"/>
            <a:ext cx="904241" cy="105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4031" y="407716"/>
            <a:ext cx="2908339" cy="77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8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685"/>
            <a:ext cx="9875520" cy="1356360"/>
          </a:xfrm>
        </p:spPr>
        <p:txBody>
          <a:bodyPr/>
          <a:lstStyle/>
          <a:p>
            <a:pPr algn="ctr"/>
            <a:r>
              <a:rPr lang="bg-BG" dirty="0" smtClean="0"/>
              <a:t>ЗЕЛЕНАТА СГРАДА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6233" y="1425046"/>
            <a:ext cx="6620962" cy="4965722"/>
          </a:xfrm>
        </p:spPr>
      </p:pic>
    </p:spTree>
    <p:extLst>
      <p:ext uri="{BB962C8B-B14F-4D97-AF65-F5344CB8AC3E}">
        <p14:creationId xmlns:p14="http://schemas.microsoft.com/office/powerpoint/2010/main" xmlns="" val="10779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24" y="420738"/>
            <a:ext cx="8596668" cy="97682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300" dirty="0" smtClean="0">
                <a:solidFill>
                  <a:srgbClr val="D2A000"/>
                </a:solidFill>
              </a:rPr>
              <a:t>Осигуряване на </a:t>
            </a:r>
            <a:br>
              <a:rPr lang="bg-BG" sz="4300" dirty="0" smtClean="0">
                <a:solidFill>
                  <a:srgbClr val="D2A000"/>
                </a:solidFill>
              </a:rPr>
            </a:br>
            <a:r>
              <a:rPr lang="bg-BG" sz="4300" dirty="0" smtClean="0">
                <a:solidFill>
                  <a:srgbClr val="D2A000"/>
                </a:solidFill>
              </a:rPr>
              <a:t>екологична среда</a:t>
            </a:r>
            <a:endParaRPr lang="bg-BG" sz="4300" dirty="0">
              <a:solidFill>
                <a:srgbClr val="D2A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04" y="1810657"/>
            <a:ext cx="10048038" cy="3461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Изграждане на екосъобразен Център със: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Зелени площи и зелена енергия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Енергийно ефективна сграда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Усвоено покривно пространство с ботаническа градина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Борба с газовите емисии и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CO2 </a:t>
            </a:r>
            <a:endParaRPr lang="bg-BG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bg-BG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В Центъра ще бъдат развивани разнообразни дейности за: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Изпълнение на проекти за екология и устойчиво развитие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Изнесени уроци за ученици и студенти</a:t>
            </a:r>
          </a:p>
          <a:p>
            <a:pPr lvl="1"/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Насърчаване на екологичното поведение                                                              </a:t>
            </a:r>
            <a:r>
              <a:rPr lang="bg-BG" sz="2400" dirty="0" smtClean="0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 индивиди и организации</a:t>
            </a:r>
            <a:endParaRPr lang="bg-BG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336" b="97436" l="0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8777" y="3245477"/>
            <a:ext cx="3344960" cy="3579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045" y="368282"/>
            <a:ext cx="884670" cy="102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6623" y="420738"/>
            <a:ext cx="2665445" cy="7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4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586</TotalTime>
  <Words>568</Words>
  <Application>Microsoft Office PowerPoint</Application>
  <PresentationFormat>Custom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Basis</vt:lpstr>
      <vt:lpstr>ЗЕЛЕН ПАЦИЕНТСКИ ЦЕНТЪР – ПРИНОС ЗА ПО-ЕКОЛОГИЧНА СТОЛИЦА</vt:lpstr>
      <vt:lpstr>Кои сме ние</vt:lpstr>
      <vt:lpstr>НАЧАЛОТО</vt:lpstr>
      <vt:lpstr>ПАРТНЬОРИ</vt:lpstr>
      <vt:lpstr>Значимост на проекта</vt:lpstr>
      <vt:lpstr>Значимост на проекта</vt:lpstr>
      <vt:lpstr>Кое е уникалното  в този проект?</vt:lpstr>
      <vt:lpstr>ЗЕЛЕНАТА СГРАДА</vt:lpstr>
      <vt:lpstr>Осигуряване на  екологична среда</vt:lpstr>
      <vt:lpstr>Изграждане на  спортна инфраструктура</vt:lpstr>
      <vt:lpstr>ЗЕЛЕНАТА СГРАДА И ПЛОЩАДКИТЕ</vt:lpstr>
      <vt:lpstr>Образователни и   информационни дейности</vt:lpstr>
      <vt:lpstr>Зелената сграда</vt:lpstr>
      <vt:lpstr>Привличане на партньори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Веселина</dc:creator>
  <cp:lastModifiedBy>user</cp:lastModifiedBy>
  <cp:revision>49</cp:revision>
  <cp:lastPrinted>2016-01-12T09:42:09Z</cp:lastPrinted>
  <dcterms:created xsi:type="dcterms:W3CDTF">2016-01-12T08:36:48Z</dcterms:created>
  <dcterms:modified xsi:type="dcterms:W3CDTF">2016-02-15T10:57:16Z</dcterms:modified>
</cp:coreProperties>
</file>